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2" r:id="rId5"/>
    <p:sldId id="260" r:id="rId6"/>
    <p:sldId id="258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23" autoAdjust="0"/>
  </p:normalViewPr>
  <p:slideViewPr>
    <p:cSldViewPr snapToGrid="0">
      <p:cViewPr varScale="1">
        <p:scale>
          <a:sx n="62" d="100"/>
          <a:sy n="62" d="100"/>
        </p:scale>
        <p:origin x="891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31702-EAD0-4B36-AD73-A5646F19BB79}" type="datetimeFigureOut">
              <a:rPr lang="en-CA" smtClean="0"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98D74-4AC2-4C71-9E64-092048B48C7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609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8D74-4AC2-4C71-9E64-092048B48C7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0926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8D74-4AC2-4C71-9E64-092048B48C7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204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8D74-4AC2-4C71-9E64-092048B48C7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6009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8D74-4AC2-4C71-9E64-092048B48C7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7878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8D74-4AC2-4C71-9E64-092048B48C7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8795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98D74-4AC2-4C71-9E64-092048B48C7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079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80B2AF-81AA-4052-9D0C-CB96CAD526B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92DB13-DA5F-4E70-A4AE-F2F51A5505B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bcmath.ca/" TargetMode="Externa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Section 7.7</a:t>
            </a:r>
            <a:br>
              <a:rPr lang="en-CA" dirty="0" smtClean="0"/>
            </a:br>
            <a:r>
              <a:rPr lang="en-CA" dirty="0" smtClean="0"/>
              <a:t>Identifying Types of Symmetry on </a:t>
            </a:r>
            <a:r>
              <a:rPr lang="en-CA" smtClean="0"/>
              <a:t>the Cartesian Plane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99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en-CA" sz="2500" dirty="0" smtClean="0"/>
              <a:t>Types of Symmetry on a Cartesian Plane</a:t>
            </a:r>
            <a:endParaRPr lang="en-CA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352928" cy="5544616"/>
          </a:xfrm>
        </p:spPr>
        <p:txBody>
          <a:bodyPr/>
          <a:lstStyle/>
          <a:p>
            <a:r>
              <a:rPr lang="en-CA" dirty="0" smtClean="0"/>
              <a:t>There are several different types of symmetry:</a:t>
            </a:r>
          </a:p>
          <a:p>
            <a:r>
              <a:rPr lang="en-CA" dirty="0" smtClean="0"/>
              <a:t>Reflections: </a:t>
            </a:r>
          </a:p>
          <a:p>
            <a:pPr lvl="1"/>
            <a:r>
              <a:rPr lang="en-CA" dirty="0" smtClean="0"/>
              <a:t>Horizontal </a:t>
            </a:r>
            <a:r>
              <a:rPr lang="en-CA" dirty="0" smtClean="0">
                <a:sym typeface="Wingdings" pitchFamily="2" charset="2"/>
              </a:rPr>
              <a:t> reflected over the Y-axis (side ways)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Vertical  Reflected over the X-axis (Up/Down)</a:t>
            </a:r>
          </a:p>
          <a:p>
            <a:pPr lvl="1"/>
            <a:r>
              <a:rPr lang="en-CA" dirty="0" smtClean="0">
                <a:sym typeface="Wingdings" pitchFamily="2" charset="2"/>
              </a:rPr>
              <a:t>Diagonal  Reflected over the line </a:t>
            </a:r>
            <a:r>
              <a:rPr lang="en-CA" i="1" dirty="0" smtClean="0">
                <a:sym typeface="Wingdings" pitchFamily="2" charset="2"/>
              </a:rPr>
              <a:t>y = x </a:t>
            </a:r>
            <a:r>
              <a:rPr lang="en-CA" dirty="0" smtClean="0">
                <a:sym typeface="Wingdings" pitchFamily="2" charset="2"/>
              </a:rPr>
              <a:t>(Up  Right)</a:t>
            </a:r>
          </a:p>
          <a:p>
            <a:pPr lvl="1"/>
            <a:endParaRPr lang="en-CA" sz="1200" i="1" dirty="0" smtClean="0"/>
          </a:p>
          <a:p>
            <a:r>
              <a:rPr lang="en-CA" dirty="0" smtClean="0"/>
              <a:t>Rotations</a:t>
            </a:r>
          </a:p>
          <a:p>
            <a:pPr lvl="1"/>
            <a:r>
              <a:rPr lang="en-CA" dirty="0" smtClean="0"/>
              <a:t>Rotate an image about a point</a:t>
            </a:r>
          </a:p>
          <a:p>
            <a:pPr lvl="1"/>
            <a:r>
              <a:rPr lang="en-CA" dirty="0" smtClean="0"/>
              <a:t>Quarter Rotation – 90 degrees, Half Rotation – 180 degrees</a:t>
            </a:r>
          </a:p>
          <a:p>
            <a:pPr lvl="1"/>
            <a:r>
              <a:rPr lang="en-CA" dirty="0" smtClean="0"/>
              <a:t>CW – clockwise rotation, CCW – counter clockwise rotation</a:t>
            </a:r>
            <a:br>
              <a:rPr lang="en-CA" dirty="0" smtClean="0"/>
            </a:br>
            <a:endParaRPr lang="en-CA" dirty="0" smtClean="0"/>
          </a:p>
          <a:p>
            <a:r>
              <a:rPr lang="en-CA" dirty="0" smtClean="0"/>
              <a:t>In this lesson, we will identify which symmetry is required to transform one object to another image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640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9036496" cy="882352"/>
          </a:xfrm>
        </p:spPr>
        <p:txBody>
          <a:bodyPr>
            <a:normAutofit/>
          </a:bodyPr>
          <a:lstStyle/>
          <a:p>
            <a:r>
              <a:rPr lang="en-CA" sz="2300" dirty="0" smtClean="0"/>
              <a:t>Ex: What type of symmetry is required to transform the blue object to the red image? </a:t>
            </a:r>
            <a:endParaRPr lang="en-CA" sz="2300" dirty="0"/>
          </a:p>
        </p:txBody>
      </p:sp>
      <p:grpSp>
        <p:nvGrpSpPr>
          <p:cNvPr id="103" name="Group 5"/>
          <p:cNvGrpSpPr>
            <a:grpSpLocks noChangeAspect="1"/>
          </p:cNvGrpSpPr>
          <p:nvPr/>
        </p:nvGrpSpPr>
        <p:grpSpPr bwMode="auto">
          <a:xfrm>
            <a:off x="251520" y="1333912"/>
            <a:ext cx="3699932" cy="3657600"/>
            <a:chOff x="-960" y="339"/>
            <a:chExt cx="2902" cy="3642"/>
          </a:xfrm>
        </p:grpSpPr>
        <p:sp>
          <p:nvSpPr>
            <p:cNvPr id="104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8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6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7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0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1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4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5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6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7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8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9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0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1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4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5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6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7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8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9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0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1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2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3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4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5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7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8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9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0" name="Rectangle 149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Freeform 150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Rectangle 155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Freeform 156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8" name="Rectangle 157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Rectangle 159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2" name="Rectangle 161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4" name="Rectangle 163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6" name="Rectangle 165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Rectangle 167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168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1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1" name="Rectangle 220"/>
          <p:cNvSpPr/>
          <p:nvPr/>
        </p:nvSpPr>
        <p:spPr>
          <a:xfrm>
            <a:off x="869112" y="1638300"/>
            <a:ext cx="1546428" cy="611520"/>
          </a:xfrm>
          <a:prstGeom prst="rect">
            <a:avLst/>
          </a:prstGeom>
          <a:solidFill>
            <a:srgbClr val="00B0F0">
              <a:alpha val="67000"/>
            </a:srgb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22" name="Group 5"/>
          <p:cNvGrpSpPr>
            <a:grpSpLocks noChangeAspect="1"/>
          </p:cNvGrpSpPr>
          <p:nvPr/>
        </p:nvGrpSpPr>
        <p:grpSpPr bwMode="auto">
          <a:xfrm>
            <a:off x="4692893" y="1312140"/>
            <a:ext cx="3699932" cy="3762780"/>
            <a:chOff x="-960" y="339"/>
            <a:chExt cx="2902" cy="3642"/>
          </a:xfrm>
        </p:grpSpPr>
        <p:sp>
          <p:nvSpPr>
            <p:cNvPr id="223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5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6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7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0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1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2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3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4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6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7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2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3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5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6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0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1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8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9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1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2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9" name="Rectangle 268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0" name="Freeform 269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1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4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5" name="Rectangle 274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" name="Freeform 275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Rectangle 276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Rectangle 278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0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Rectangle 280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2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Rectangle 282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4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Rectangle 284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Rectangle 286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1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3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9" name="Rectangle 298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0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Rectangle 300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3" name="Rectangle 302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4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5" name="Rectangle 304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6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7" name="Rectangle 306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9" name="Rectangle 308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1" name="Rectangle 310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3" name="Rectangle 312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5" name="Rectangle 314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7" name="Rectangle 316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9" name="Rectangle 318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0" name="Rectangle 319"/>
          <p:cNvSpPr/>
          <p:nvPr/>
        </p:nvSpPr>
        <p:spPr>
          <a:xfrm>
            <a:off x="5295245" y="1951808"/>
            <a:ext cx="1546428" cy="611520"/>
          </a:xfrm>
          <a:prstGeom prst="rect">
            <a:avLst/>
          </a:prstGeom>
          <a:solidFill>
            <a:srgbClr val="00B0F0">
              <a:alpha val="67000"/>
            </a:srgb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4" name="Rectangle 203"/>
          <p:cNvSpPr/>
          <p:nvPr/>
        </p:nvSpPr>
        <p:spPr>
          <a:xfrm>
            <a:off x="853872" y="3451860"/>
            <a:ext cx="1546428" cy="611520"/>
          </a:xfrm>
          <a:prstGeom prst="rect">
            <a:avLst/>
          </a:prstGeom>
          <a:solidFill>
            <a:srgbClr val="FF0000">
              <a:alpha val="67000"/>
            </a:srgb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6" name="TextBox 205"/>
          <p:cNvSpPr txBox="1"/>
          <p:nvPr/>
        </p:nvSpPr>
        <p:spPr>
          <a:xfrm>
            <a:off x="76200" y="5061855"/>
            <a:ext cx="32800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Would it be a reflection? </a:t>
            </a:r>
          </a:p>
        </p:txBody>
      </p:sp>
      <p:cxnSp>
        <p:nvCxnSpPr>
          <p:cNvPr id="207" name="Straight Connector 206"/>
          <p:cNvCxnSpPr/>
          <p:nvPr/>
        </p:nvCxnSpPr>
        <p:spPr>
          <a:xfrm rot="5400000">
            <a:off x="2079714" y="1019905"/>
            <a:ext cx="0" cy="36455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TextBox 207"/>
          <p:cNvSpPr txBox="1"/>
          <p:nvPr/>
        </p:nvSpPr>
        <p:spPr>
          <a:xfrm>
            <a:off x="3337560" y="5061855"/>
            <a:ext cx="7377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60960" y="5473335"/>
            <a:ext cx="30283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Would it be a rotation?</a:t>
            </a:r>
          </a:p>
        </p:txBody>
      </p:sp>
      <p:cxnSp>
        <p:nvCxnSpPr>
          <p:cNvPr id="211" name="Straight Connector 210"/>
          <p:cNvCxnSpPr/>
          <p:nvPr/>
        </p:nvCxnSpPr>
        <p:spPr>
          <a:xfrm flipH="1">
            <a:off x="868680" y="2255520"/>
            <a:ext cx="1554480" cy="121920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 flipH="1">
            <a:off x="883920" y="1661160"/>
            <a:ext cx="1539240" cy="242316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>
            <a:off x="883920" y="2255520"/>
            <a:ext cx="1524000" cy="1203960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/>
          <p:cNvSpPr/>
          <p:nvPr/>
        </p:nvSpPr>
        <p:spPr>
          <a:xfrm>
            <a:off x="2369895" y="221859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3" name="Oval 322"/>
          <p:cNvSpPr/>
          <p:nvPr/>
        </p:nvSpPr>
        <p:spPr>
          <a:xfrm>
            <a:off x="830655" y="3437794"/>
            <a:ext cx="91440" cy="914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4" name="Oval 323"/>
          <p:cNvSpPr/>
          <p:nvPr/>
        </p:nvSpPr>
        <p:spPr>
          <a:xfrm>
            <a:off x="830655" y="221859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5" name="Oval 324"/>
          <p:cNvSpPr/>
          <p:nvPr/>
        </p:nvSpPr>
        <p:spPr>
          <a:xfrm>
            <a:off x="2354655" y="3422554"/>
            <a:ext cx="91440" cy="914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6" name="Oval 325"/>
          <p:cNvSpPr/>
          <p:nvPr/>
        </p:nvSpPr>
        <p:spPr>
          <a:xfrm>
            <a:off x="2385135" y="160899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7" name="Oval 326"/>
          <p:cNvSpPr/>
          <p:nvPr/>
        </p:nvSpPr>
        <p:spPr>
          <a:xfrm>
            <a:off x="830655" y="4016914"/>
            <a:ext cx="91440" cy="914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8" name="TextBox 327"/>
          <p:cNvSpPr txBox="1"/>
          <p:nvPr/>
        </p:nvSpPr>
        <p:spPr>
          <a:xfrm>
            <a:off x="106680" y="5930535"/>
            <a:ext cx="50610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Notice that all the dotted lines cross</a:t>
            </a:r>
          </a:p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at a point?  This is the point of rotation</a:t>
            </a:r>
          </a:p>
        </p:txBody>
      </p:sp>
      <p:grpSp>
        <p:nvGrpSpPr>
          <p:cNvPr id="334" name="Group 333"/>
          <p:cNvGrpSpPr/>
          <p:nvPr/>
        </p:nvGrpSpPr>
        <p:grpSpPr>
          <a:xfrm>
            <a:off x="853872" y="1638300"/>
            <a:ext cx="1561668" cy="2425080"/>
            <a:chOff x="2697912" y="1638300"/>
            <a:chExt cx="1561668" cy="2425080"/>
          </a:xfrm>
        </p:grpSpPr>
        <p:sp>
          <p:nvSpPr>
            <p:cNvPr id="332" name="Rectangle 331"/>
            <p:cNvSpPr/>
            <p:nvPr/>
          </p:nvSpPr>
          <p:spPr>
            <a:xfrm>
              <a:off x="2713152" y="1638300"/>
              <a:ext cx="1546428" cy="611520"/>
            </a:xfrm>
            <a:prstGeom prst="rect">
              <a:avLst/>
            </a:prstGeom>
            <a:solidFill>
              <a:srgbClr val="00B0F0">
                <a:alpha val="67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2697912" y="3451860"/>
              <a:ext cx="1546428" cy="611520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35" name="Oval 334"/>
          <p:cNvSpPr/>
          <p:nvPr/>
        </p:nvSpPr>
        <p:spPr>
          <a:xfrm>
            <a:off x="1607895" y="2797714"/>
            <a:ext cx="91440" cy="91440"/>
          </a:xfrm>
          <a:prstGeom prst="ellipse">
            <a:avLst/>
          </a:prstGeom>
          <a:solidFill>
            <a:srgbClr val="7030A0"/>
          </a:solidFill>
          <a:ln w="412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6" name="TextBox 335"/>
          <p:cNvSpPr txBox="1"/>
          <p:nvPr/>
        </p:nvSpPr>
        <p:spPr>
          <a:xfrm>
            <a:off x="3657600" y="5473335"/>
            <a:ext cx="7377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337" name="Rectangle 336"/>
          <p:cNvSpPr/>
          <p:nvPr/>
        </p:nvSpPr>
        <p:spPr>
          <a:xfrm rot="16200000">
            <a:off x="6697325" y="3353888"/>
            <a:ext cx="1546428" cy="611520"/>
          </a:xfrm>
          <a:prstGeom prst="rect">
            <a:avLst/>
          </a:prstGeom>
          <a:solidFill>
            <a:srgbClr val="00B0F0">
              <a:alpha val="67000"/>
            </a:srgb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38" name="TextBox 337"/>
          <p:cNvSpPr txBox="1"/>
          <p:nvPr/>
        </p:nvSpPr>
        <p:spPr>
          <a:xfrm>
            <a:off x="4724400" y="5092335"/>
            <a:ext cx="32800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Would it be a reflection? </a:t>
            </a:r>
          </a:p>
        </p:txBody>
      </p:sp>
      <p:cxnSp>
        <p:nvCxnSpPr>
          <p:cNvPr id="339" name="Straight Connector 338"/>
          <p:cNvCxnSpPr/>
          <p:nvPr/>
        </p:nvCxnSpPr>
        <p:spPr>
          <a:xfrm flipH="1">
            <a:off x="4724400" y="1325883"/>
            <a:ext cx="3688080" cy="3779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TextBox 339"/>
          <p:cNvSpPr txBox="1"/>
          <p:nvPr/>
        </p:nvSpPr>
        <p:spPr>
          <a:xfrm>
            <a:off x="7985760" y="5092335"/>
            <a:ext cx="7377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343" name="TextBox 342"/>
          <p:cNvSpPr txBox="1"/>
          <p:nvPr/>
        </p:nvSpPr>
        <p:spPr>
          <a:xfrm>
            <a:off x="4709160" y="5473335"/>
            <a:ext cx="310373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Would it be a rotation?</a:t>
            </a:r>
          </a:p>
        </p:txBody>
      </p:sp>
      <p:sp>
        <p:nvSpPr>
          <p:cNvPr id="322" name="Oval 321"/>
          <p:cNvSpPr/>
          <p:nvPr/>
        </p:nvSpPr>
        <p:spPr>
          <a:xfrm>
            <a:off x="7444815" y="2218594"/>
            <a:ext cx="91440" cy="914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46" name="Group 345"/>
          <p:cNvGrpSpPr/>
          <p:nvPr/>
        </p:nvGrpSpPr>
        <p:grpSpPr>
          <a:xfrm>
            <a:off x="5295245" y="1951808"/>
            <a:ext cx="4335348" cy="611520"/>
            <a:chOff x="5295245" y="1006928"/>
            <a:chExt cx="4335348" cy="611520"/>
          </a:xfrm>
        </p:grpSpPr>
        <p:sp>
          <p:nvSpPr>
            <p:cNvPr id="344" name="Rectangle 343"/>
            <p:cNvSpPr/>
            <p:nvPr/>
          </p:nvSpPr>
          <p:spPr>
            <a:xfrm>
              <a:off x="5295245" y="1006928"/>
              <a:ext cx="1546428" cy="611520"/>
            </a:xfrm>
            <a:prstGeom prst="rect">
              <a:avLst/>
            </a:prstGeom>
            <a:solidFill>
              <a:srgbClr val="00B0F0">
                <a:alpha val="67000"/>
              </a:srgb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8084165" y="1006928"/>
              <a:ext cx="1546428" cy="611520"/>
            </a:xfrm>
            <a:prstGeom prst="rect">
              <a:avLst/>
            </a:prstGeom>
            <a:noFill/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47" name="TextBox 346"/>
          <p:cNvSpPr txBox="1"/>
          <p:nvPr/>
        </p:nvSpPr>
        <p:spPr>
          <a:xfrm>
            <a:off x="6050280" y="5854335"/>
            <a:ext cx="73770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348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000"/>
                            </p:stCondLst>
                            <p:childTnLst>
                              <p:par>
                                <p:cTn id="1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000"/>
                            </p:stCondLst>
                            <p:childTnLst>
                              <p:par>
                                <p:cTn id="1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7" dur="2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5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30" dur="20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000"/>
                            </p:stCondLst>
                            <p:childTnLst>
                              <p:par>
                                <p:cTn id="2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2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0"/>
      <p:bldP spid="208" grpId="0"/>
      <p:bldP spid="210" grpId="0"/>
      <p:bldP spid="220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/>
      <p:bldP spid="335" grpId="0" animBg="1"/>
      <p:bldP spid="336" grpId="0"/>
      <p:bldP spid="338" grpId="0"/>
      <p:bldP spid="340" grpId="0"/>
      <p:bldP spid="343" grpId="0"/>
      <p:bldP spid="322" grpId="0" animBg="1"/>
      <p:bldP spid="3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70" y="56918"/>
            <a:ext cx="8773886" cy="922791"/>
          </a:xfrm>
        </p:spPr>
        <p:txBody>
          <a:bodyPr>
            <a:normAutofit/>
          </a:bodyPr>
          <a:lstStyle/>
          <a:p>
            <a:r>
              <a:rPr lang="en-CA" sz="2400" dirty="0" smtClean="0"/>
              <a:t>Ex: Which of the following transformation will change the object (blue) to the image (red)</a:t>
            </a:r>
            <a:endParaRPr lang="en-CA" sz="2400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29748" y="1425358"/>
            <a:ext cx="3699932" cy="3657600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3" name="Oval 102"/>
          <p:cNvSpPr/>
          <p:nvPr/>
        </p:nvSpPr>
        <p:spPr>
          <a:xfrm>
            <a:off x="2025904" y="3211386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Isosceles Triangle 104"/>
          <p:cNvSpPr/>
          <p:nvPr/>
        </p:nvSpPr>
        <p:spPr>
          <a:xfrm rot="5400000">
            <a:off x="2699664" y="1741714"/>
            <a:ext cx="903506" cy="903515"/>
          </a:xfrm>
          <a:prstGeom prst="triangle">
            <a:avLst>
              <a:gd name="adj" fmla="val 100000"/>
            </a:avLst>
          </a:prstGeom>
          <a:solidFill>
            <a:srgbClr val="FF000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TextBox 105"/>
          <p:cNvSpPr txBox="1"/>
          <p:nvPr/>
        </p:nvSpPr>
        <p:spPr>
          <a:xfrm>
            <a:off x="4093022" y="1404255"/>
            <a:ext cx="419057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arenR"/>
            </a:pPr>
            <a:r>
              <a:rPr lang="en-CA" dirty="0" smtClean="0"/>
              <a:t>Reflection over the X-axis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AutoNum type="alphaUcParenR"/>
            </a:pPr>
            <a:r>
              <a:rPr lang="en-CA" dirty="0" smtClean="0"/>
              <a:t>Reflection over the Y-axis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AutoNum type="alphaUcParenR"/>
            </a:pPr>
            <a:r>
              <a:rPr lang="en-CA" dirty="0" smtClean="0"/>
              <a:t>180° rotation about the origin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FontTx/>
              <a:buAutoNum type="alphaUcParenR"/>
            </a:pPr>
            <a:r>
              <a:rPr lang="en-CA" dirty="0" smtClean="0"/>
              <a:t>90° CW rotation about the origin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FontTx/>
              <a:buAutoNum type="alphaUcParenR"/>
            </a:pPr>
            <a:r>
              <a:rPr lang="en-CA" dirty="0" smtClean="0"/>
              <a:t>90° CCW rotation about the origin</a:t>
            </a:r>
          </a:p>
        </p:txBody>
      </p:sp>
      <p:grpSp>
        <p:nvGrpSpPr>
          <p:cNvPr id="109" name="Group 108"/>
          <p:cNvGrpSpPr/>
          <p:nvPr/>
        </p:nvGrpSpPr>
        <p:grpSpPr>
          <a:xfrm>
            <a:off x="555171" y="1741714"/>
            <a:ext cx="3067586" cy="3006635"/>
            <a:chOff x="555171" y="1756954"/>
            <a:chExt cx="3067586" cy="3006635"/>
          </a:xfrm>
        </p:grpSpPr>
        <p:sp>
          <p:nvSpPr>
            <p:cNvPr id="104" name="Isosceles Triangle 103"/>
            <p:cNvSpPr/>
            <p:nvPr/>
          </p:nvSpPr>
          <p:spPr>
            <a:xfrm>
              <a:off x="555171" y="1756954"/>
              <a:ext cx="903506" cy="903515"/>
            </a:xfrm>
            <a:prstGeom prst="triangle">
              <a:avLst>
                <a:gd name="adj" fmla="val 100000"/>
              </a:avLst>
            </a:prstGeom>
            <a:solidFill>
              <a:srgbClr val="00B0F0">
                <a:alpha val="78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7" name="Isosceles Triangle 106"/>
            <p:cNvSpPr/>
            <p:nvPr/>
          </p:nvSpPr>
          <p:spPr>
            <a:xfrm rot="10800000">
              <a:off x="2719251" y="3860074"/>
              <a:ext cx="903506" cy="903515"/>
            </a:xfrm>
            <a:prstGeom prst="triangle">
              <a:avLst>
                <a:gd name="adj" fmla="val 10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7461062" y="1404255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45822" y="19376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7704902" y="2532015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024942" y="303493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YES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555171" y="1748245"/>
            <a:ext cx="3067586" cy="3006635"/>
            <a:chOff x="555171" y="1756954"/>
            <a:chExt cx="3067586" cy="3006635"/>
          </a:xfrm>
          <a:solidFill>
            <a:srgbClr val="00B0F0">
              <a:alpha val="74000"/>
            </a:srgbClr>
          </a:solidFill>
        </p:grpSpPr>
        <p:sp>
          <p:nvSpPr>
            <p:cNvPr id="115" name="Isosceles Triangle 114"/>
            <p:cNvSpPr/>
            <p:nvPr/>
          </p:nvSpPr>
          <p:spPr>
            <a:xfrm>
              <a:off x="555171" y="1756954"/>
              <a:ext cx="903506" cy="903515"/>
            </a:xfrm>
            <a:prstGeom prst="triangle">
              <a:avLst>
                <a:gd name="adj" fmla="val 100000"/>
              </a:avLst>
            </a:prstGeom>
            <a:grp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6" name="Isosceles Triangle 115"/>
            <p:cNvSpPr/>
            <p:nvPr/>
          </p:nvSpPr>
          <p:spPr>
            <a:xfrm rot="10800000">
              <a:off x="2719251" y="3860074"/>
              <a:ext cx="903506" cy="903515"/>
            </a:xfrm>
            <a:prstGeom prst="triangle">
              <a:avLst>
                <a:gd name="adj" fmla="val 10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548640" y="1748245"/>
            <a:ext cx="3067586" cy="3006635"/>
            <a:chOff x="555171" y="1756954"/>
            <a:chExt cx="3067586" cy="3006635"/>
          </a:xfrm>
        </p:grpSpPr>
        <p:sp>
          <p:nvSpPr>
            <p:cNvPr id="118" name="Isosceles Triangle 117"/>
            <p:cNvSpPr/>
            <p:nvPr/>
          </p:nvSpPr>
          <p:spPr>
            <a:xfrm>
              <a:off x="555171" y="1756954"/>
              <a:ext cx="903506" cy="903515"/>
            </a:xfrm>
            <a:prstGeom prst="triangle">
              <a:avLst>
                <a:gd name="adj" fmla="val 100000"/>
              </a:avLst>
            </a:prstGeom>
            <a:solidFill>
              <a:srgbClr val="00B0F0">
                <a:alpha val="77000"/>
              </a:srgb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9" name="Isosceles Triangle 118"/>
            <p:cNvSpPr/>
            <p:nvPr/>
          </p:nvSpPr>
          <p:spPr>
            <a:xfrm rot="10800000">
              <a:off x="2719251" y="3860074"/>
              <a:ext cx="903506" cy="903515"/>
            </a:xfrm>
            <a:prstGeom prst="triangle">
              <a:avLst>
                <a:gd name="adj" fmla="val 10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8177342" y="3659775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032062" y="4238895"/>
            <a:ext cx="45736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sz="2100" dirty="0" smtClean="0">
                <a:solidFill>
                  <a:srgbClr val="FF0000"/>
                </a:solidFill>
              </a:rPr>
              <a:t>Both answers B) and D) are correct</a:t>
            </a:r>
          </a:p>
        </p:txBody>
      </p:sp>
      <p:cxnSp>
        <p:nvCxnSpPr>
          <p:cNvPr id="123" name="Straight Connector 122"/>
          <p:cNvCxnSpPr/>
          <p:nvPr/>
        </p:nvCxnSpPr>
        <p:spPr>
          <a:xfrm>
            <a:off x="2094954" y="1431384"/>
            <a:ext cx="0" cy="36455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2064474" y="1431385"/>
            <a:ext cx="0" cy="36455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5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4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92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10" grpId="0"/>
      <p:bldP spid="111" grpId="0"/>
      <p:bldP spid="112" grpId="0"/>
      <p:bldP spid="113" grpId="0"/>
      <p:bldP spid="120" grpId="0"/>
      <p:bldP spid="1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" y="274638"/>
            <a:ext cx="8473440" cy="929322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Indicate the type of symmetry for the following transformation:</a:t>
            </a:r>
            <a:endParaRPr lang="en-CA" dirty="0"/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229748" y="1425358"/>
            <a:ext cx="3699932" cy="3657600"/>
            <a:chOff x="-960" y="339"/>
            <a:chExt cx="2902" cy="3642"/>
          </a:xfrm>
        </p:grpSpPr>
        <p:sp>
          <p:nvSpPr>
            <p:cNvPr id="5" name="AutoShape 4"/>
            <p:cNvSpPr>
              <a:spLocks noChangeAspect="1" noChangeArrowheads="1" noTextEdit="1"/>
            </p:cNvSpPr>
            <p:nvPr/>
          </p:nvSpPr>
          <p:spPr bwMode="auto">
            <a:xfrm>
              <a:off x="-960" y="339"/>
              <a:ext cx="2902" cy="3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-71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-71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V="1">
              <a:off x="-47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V="1">
              <a:off x="-473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flipV="1">
              <a:off x="-23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V="1">
              <a:off x="-23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V="1">
              <a:off x="6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flipV="1">
              <a:off x="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flipV="1">
              <a:off x="248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25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V="1">
              <a:off x="729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731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97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V="1">
              <a:off x="97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21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V="1">
              <a:off x="1214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1452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145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V="1">
              <a:off x="1695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flipV="1">
              <a:off x="1697" y="345"/>
              <a:ext cx="0" cy="3624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-955" y="36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-955" y="3669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-955" y="33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>
              <a:off x="-955" y="33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-955" y="30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-955" y="30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>
              <a:off x="-955" y="27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>
              <a:off x="-955" y="27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5" name="Line 35"/>
            <p:cNvSpPr>
              <a:spLocks noChangeShapeType="1"/>
            </p:cNvSpPr>
            <p:nvPr/>
          </p:nvSpPr>
          <p:spPr bwMode="auto">
            <a:xfrm>
              <a:off x="-955" y="24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Line 36"/>
            <p:cNvSpPr>
              <a:spLocks noChangeShapeType="1"/>
            </p:cNvSpPr>
            <p:nvPr/>
          </p:nvSpPr>
          <p:spPr bwMode="auto">
            <a:xfrm>
              <a:off x="-955" y="2463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Line 37"/>
            <p:cNvSpPr>
              <a:spLocks noChangeShapeType="1"/>
            </p:cNvSpPr>
            <p:nvPr/>
          </p:nvSpPr>
          <p:spPr bwMode="auto">
            <a:xfrm>
              <a:off x="-955" y="18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8" name="Line 38"/>
            <p:cNvSpPr>
              <a:spLocks noChangeShapeType="1"/>
            </p:cNvSpPr>
            <p:nvPr/>
          </p:nvSpPr>
          <p:spPr bwMode="auto">
            <a:xfrm>
              <a:off x="-955" y="18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9" name="Line 39"/>
            <p:cNvSpPr>
              <a:spLocks noChangeShapeType="1"/>
            </p:cNvSpPr>
            <p:nvPr/>
          </p:nvSpPr>
          <p:spPr bwMode="auto">
            <a:xfrm>
              <a:off x="-955" y="15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>
              <a:off x="-955" y="15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-955" y="12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-955" y="1257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>
              <a:off x="-955" y="9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-955" y="9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Line 45"/>
            <p:cNvSpPr>
              <a:spLocks noChangeShapeType="1"/>
            </p:cNvSpPr>
            <p:nvPr/>
          </p:nvSpPr>
          <p:spPr bwMode="auto">
            <a:xfrm>
              <a:off x="-955" y="645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-955" y="651"/>
              <a:ext cx="2895" cy="0"/>
            </a:xfrm>
            <a:prstGeom prst="line">
              <a:avLst/>
            </a:prstGeom>
            <a:noFill/>
            <a:ln w="2">
              <a:solidFill>
                <a:srgbClr val="80808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>
              <a:off x="-955" y="2145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Line 48"/>
            <p:cNvSpPr>
              <a:spLocks noChangeShapeType="1"/>
            </p:cNvSpPr>
            <p:nvPr/>
          </p:nvSpPr>
          <p:spPr bwMode="auto">
            <a:xfrm>
              <a:off x="-955" y="2151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Line 49"/>
            <p:cNvSpPr>
              <a:spLocks noChangeShapeType="1"/>
            </p:cNvSpPr>
            <p:nvPr/>
          </p:nvSpPr>
          <p:spPr bwMode="auto">
            <a:xfrm>
              <a:off x="-955" y="2157"/>
              <a:ext cx="2895" cy="0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Line 50"/>
            <p:cNvSpPr>
              <a:spLocks noChangeShapeType="1"/>
            </p:cNvSpPr>
            <p:nvPr/>
          </p:nvSpPr>
          <p:spPr bwMode="auto">
            <a:xfrm>
              <a:off x="-955" y="2163"/>
              <a:ext cx="2895" cy="0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1895" y="1977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1915" y="2103"/>
              <a:ext cx="20" cy="108"/>
            </a:xfrm>
            <a:custGeom>
              <a:avLst/>
              <a:gdLst>
                <a:gd name="T0" fmla="*/ 0 w 20"/>
                <a:gd name="T1" fmla="*/ 0 h 108"/>
                <a:gd name="T2" fmla="*/ 20 w 20"/>
                <a:gd name="T3" fmla="*/ 54 h 108"/>
                <a:gd name="T4" fmla="*/ 0 w 20"/>
                <a:gd name="T5" fmla="*/ 108 h 108"/>
                <a:gd name="T6" fmla="*/ 0 w 20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08">
                  <a:moveTo>
                    <a:pt x="0" y="0"/>
                  </a:moveTo>
                  <a:lnTo>
                    <a:pt x="20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Line 53"/>
            <p:cNvSpPr>
              <a:spLocks noChangeShapeType="1"/>
            </p:cNvSpPr>
            <p:nvPr/>
          </p:nvSpPr>
          <p:spPr bwMode="auto">
            <a:xfrm flipV="1">
              <a:off x="486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Line 54"/>
            <p:cNvSpPr>
              <a:spLocks noChangeShapeType="1"/>
            </p:cNvSpPr>
            <p:nvPr/>
          </p:nvSpPr>
          <p:spPr bwMode="auto">
            <a:xfrm flipV="1">
              <a:off x="489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Line 55"/>
            <p:cNvSpPr>
              <a:spLocks noChangeShapeType="1"/>
            </p:cNvSpPr>
            <p:nvPr/>
          </p:nvSpPr>
          <p:spPr bwMode="auto">
            <a:xfrm flipV="1">
              <a:off x="491" y="345"/>
              <a:ext cx="0" cy="3624"/>
            </a:xfrm>
            <a:prstGeom prst="line">
              <a:avLst/>
            </a:prstGeom>
            <a:noFill/>
            <a:ln w="2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Line 56"/>
            <p:cNvSpPr>
              <a:spLocks noChangeShapeType="1"/>
            </p:cNvSpPr>
            <p:nvPr/>
          </p:nvSpPr>
          <p:spPr bwMode="auto">
            <a:xfrm flipV="1">
              <a:off x="493" y="345"/>
              <a:ext cx="0" cy="3624"/>
            </a:xfrm>
            <a:prstGeom prst="line">
              <a:avLst/>
            </a:prstGeom>
            <a:noFill/>
            <a:ln w="25400">
              <a:solidFill>
                <a:srgbClr val="8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518" y="333"/>
              <a:ext cx="3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1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Times New Roman" pitchFamily="18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471" y="351"/>
              <a:ext cx="40" cy="54"/>
            </a:xfrm>
            <a:custGeom>
              <a:avLst/>
              <a:gdLst>
                <a:gd name="T0" fmla="*/ 0 w 40"/>
                <a:gd name="T1" fmla="*/ 54 h 54"/>
                <a:gd name="T2" fmla="*/ 20 w 40"/>
                <a:gd name="T3" fmla="*/ 0 h 54"/>
                <a:gd name="T4" fmla="*/ 40 w 40"/>
                <a:gd name="T5" fmla="*/ 54 h 54"/>
                <a:gd name="T6" fmla="*/ 0 w 40"/>
                <a:gd name="T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4">
                  <a:moveTo>
                    <a:pt x="0" y="54"/>
                  </a:moveTo>
                  <a:lnTo>
                    <a:pt x="20" y="0"/>
                  </a:lnTo>
                  <a:lnTo>
                    <a:pt x="40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00000"/>
            </a:solidFill>
            <a:ln w="2">
              <a:solidFill>
                <a:srgbClr val="8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0" name="Line 60"/>
            <p:cNvSpPr>
              <a:spLocks noChangeShapeType="1"/>
            </p:cNvSpPr>
            <p:nvPr/>
          </p:nvSpPr>
          <p:spPr bwMode="auto">
            <a:xfrm>
              <a:off x="-71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-73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Line 62"/>
            <p:cNvSpPr>
              <a:spLocks noChangeShapeType="1"/>
            </p:cNvSpPr>
            <p:nvPr/>
          </p:nvSpPr>
          <p:spPr bwMode="auto">
            <a:xfrm>
              <a:off x="-473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-49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Line 64"/>
            <p:cNvSpPr>
              <a:spLocks noChangeShapeType="1"/>
            </p:cNvSpPr>
            <p:nvPr/>
          </p:nvSpPr>
          <p:spPr bwMode="auto">
            <a:xfrm>
              <a:off x="-232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-25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Line 66"/>
            <p:cNvSpPr>
              <a:spLocks noChangeShapeType="1"/>
            </p:cNvSpPr>
            <p:nvPr/>
          </p:nvSpPr>
          <p:spPr bwMode="auto">
            <a:xfrm>
              <a:off x="8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-15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Line 68"/>
            <p:cNvSpPr>
              <a:spLocks noChangeShapeType="1"/>
            </p:cNvSpPr>
            <p:nvPr/>
          </p:nvSpPr>
          <p:spPr bwMode="auto">
            <a:xfrm>
              <a:off x="25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228" y="219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500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Line 71"/>
            <p:cNvSpPr>
              <a:spLocks noChangeShapeType="1"/>
            </p:cNvSpPr>
            <p:nvPr/>
          </p:nvSpPr>
          <p:spPr bwMode="auto">
            <a:xfrm>
              <a:off x="731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734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Line 73"/>
            <p:cNvSpPr>
              <a:spLocks noChangeShapeType="1"/>
            </p:cNvSpPr>
            <p:nvPr/>
          </p:nvSpPr>
          <p:spPr bwMode="auto">
            <a:xfrm>
              <a:off x="97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97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Line 75"/>
            <p:cNvSpPr>
              <a:spLocks noChangeShapeType="1"/>
            </p:cNvSpPr>
            <p:nvPr/>
          </p:nvSpPr>
          <p:spPr bwMode="auto">
            <a:xfrm>
              <a:off x="1214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1216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Line 77"/>
            <p:cNvSpPr>
              <a:spLocks noChangeShapeType="1"/>
            </p:cNvSpPr>
            <p:nvPr/>
          </p:nvSpPr>
          <p:spPr bwMode="auto">
            <a:xfrm>
              <a:off x="1455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1457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Line 79"/>
            <p:cNvSpPr>
              <a:spLocks noChangeShapeType="1"/>
            </p:cNvSpPr>
            <p:nvPr/>
          </p:nvSpPr>
          <p:spPr bwMode="auto">
            <a:xfrm>
              <a:off x="1697" y="2127"/>
              <a:ext cx="0" cy="66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1699" y="2193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432" y="3609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Line 82"/>
            <p:cNvSpPr>
              <a:spLocks noChangeShapeType="1"/>
            </p:cNvSpPr>
            <p:nvPr/>
          </p:nvSpPr>
          <p:spPr bwMode="auto">
            <a:xfrm>
              <a:off x="480" y="3669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432" y="33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Line 84"/>
            <p:cNvSpPr>
              <a:spLocks noChangeShapeType="1"/>
            </p:cNvSpPr>
            <p:nvPr/>
          </p:nvSpPr>
          <p:spPr bwMode="auto">
            <a:xfrm>
              <a:off x="480" y="33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32" y="30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Line 86"/>
            <p:cNvSpPr>
              <a:spLocks noChangeShapeType="1"/>
            </p:cNvSpPr>
            <p:nvPr/>
          </p:nvSpPr>
          <p:spPr bwMode="auto">
            <a:xfrm>
              <a:off x="480" y="30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432" y="27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Line 88"/>
            <p:cNvSpPr>
              <a:spLocks noChangeShapeType="1"/>
            </p:cNvSpPr>
            <p:nvPr/>
          </p:nvSpPr>
          <p:spPr bwMode="auto">
            <a:xfrm>
              <a:off x="480" y="27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432" y="2403"/>
              <a:ext cx="68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Line 90"/>
            <p:cNvSpPr>
              <a:spLocks noChangeShapeType="1"/>
            </p:cNvSpPr>
            <p:nvPr/>
          </p:nvSpPr>
          <p:spPr bwMode="auto">
            <a:xfrm>
              <a:off x="480" y="2463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455" y="17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Line 92"/>
            <p:cNvSpPr>
              <a:spLocks noChangeShapeType="1"/>
            </p:cNvSpPr>
            <p:nvPr/>
          </p:nvSpPr>
          <p:spPr bwMode="auto">
            <a:xfrm>
              <a:off x="480" y="18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455" y="14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Line 94"/>
            <p:cNvSpPr>
              <a:spLocks noChangeShapeType="1"/>
            </p:cNvSpPr>
            <p:nvPr/>
          </p:nvSpPr>
          <p:spPr bwMode="auto">
            <a:xfrm>
              <a:off x="480" y="15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455" y="1197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Line 96"/>
            <p:cNvSpPr>
              <a:spLocks noChangeShapeType="1"/>
            </p:cNvSpPr>
            <p:nvPr/>
          </p:nvSpPr>
          <p:spPr bwMode="auto">
            <a:xfrm>
              <a:off x="480" y="1257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455" y="8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Line 98"/>
            <p:cNvSpPr>
              <a:spLocks noChangeShapeType="1"/>
            </p:cNvSpPr>
            <p:nvPr/>
          </p:nvSpPr>
          <p:spPr bwMode="auto">
            <a:xfrm>
              <a:off x="480" y="9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455" y="591"/>
              <a:ext cx="45" cy="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Courier New" pitchFamily="49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Line 100"/>
            <p:cNvSpPr>
              <a:spLocks noChangeShapeType="1"/>
            </p:cNvSpPr>
            <p:nvPr/>
          </p:nvSpPr>
          <p:spPr bwMode="auto">
            <a:xfrm>
              <a:off x="480" y="651"/>
              <a:ext cx="25" cy="0"/>
            </a:xfrm>
            <a:prstGeom prst="line">
              <a:avLst/>
            </a:prstGeom>
            <a:noFill/>
            <a:ln w="2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-958" y="345"/>
              <a:ext cx="2898" cy="3630"/>
            </a:xfrm>
            <a:prstGeom prst="rect">
              <a:avLst/>
            </a:prstGeom>
            <a:noFill/>
            <a:ln w="5">
              <a:solidFill>
                <a:srgbClr val="8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3" name="Oval 102"/>
          <p:cNvSpPr/>
          <p:nvPr/>
        </p:nvSpPr>
        <p:spPr>
          <a:xfrm>
            <a:off x="2353556" y="3490044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5" name="Right Arrow 104"/>
          <p:cNvSpPr/>
          <p:nvPr/>
        </p:nvSpPr>
        <p:spPr>
          <a:xfrm rot="16200000">
            <a:off x="2705100" y="1737360"/>
            <a:ext cx="1219200" cy="121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>
              <a:alpha val="62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6" name="TextBox 105"/>
          <p:cNvSpPr txBox="1"/>
          <p:nvPr/>
        </p:nvSpPr>
        <p:spPr>
          <a:xfrm>
            <a:off x="3894902" y="1526175"/>
            <a:ext cx="48461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arenR"/>
            </a:pPr>
            <a:r>
              <a:rPr lang="en-CA" dirty="0" smtClean="0"/>
              <a:t>Reflection over the X-axis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AutoNum type="alphaUcParenR"/>
            </a:pPr>
            <a:r>
              <a:rPr lang="en-CA" dirty="0" smtClean="0"/>
              <a:t>Reflection over the Y-axis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AutoNum type="alphaUcParenR"/>
            </a:pPr>
            <a:r>
              <a:rPr lang="en-CA" dirty="0" smtClean="0"/>
              <a:t>Reflection over the line X = 1</a:t>
            </a:r>
            <a:br>
              <a:rPr lang="en-CA" dirty="0" smtClean="0"/>
            </a:br>
            <a:r>
              <a:rPr lang="en-CA" dirty="0" smtClean="0"/>
              <a:t>  </a:t>
            </a:r>
          </a:p>
          <a:p>
            <a:pPr marL="342900" indent="-342900">
              <a:buFontTx/>
              <a:buAutoNum type="alphaUcParenR"/>
            </a:pPr>
            <a:r>
              <a:rPr lang="en-CA" dirty="0" smtClean="0"/>
              <a:t>90° CW rotation about the point (1, –1)</a:t>
            </a:r>
            <a:br>
              <a:rPr lang="en-CA" dirty="0" smtClean="0"/>
            </a:br>
            <a:endParaRPr lang="en-CA" dirty="0" smtClean="0"/>
          </a:p>
          <a:p>
            <a:pPr marL="342900" indent="-342900">
              <a:buFontTx/>
              <a:buAutoNum type="alphaUcParenR"/>
            </a:pPr>
            <a:r>
              <a:rPr lang="en-CA" dirty="0" smtClean="0"/>
              <a:t>A translation of 6 units to the right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262942" y="1526175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247702" y="2059575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NO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2094954" y="1431384"/>
            <a:ext cx="0" cy="36455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2064474" y="1431385"/>
            <a:ext cx="0" cy="36455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2399754" y="1446624"/>
            <a:ext cx="0" cy="36455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" name="Object 111"/>
          <p:cNvGraphicFramePr>
            <a:graphicFrameLocks noChangeAspect="1"/>
          </p:cNvGraphicFramePr>
          <p:nvPr/>
        </p:nvGraphicFramePr>
        <p:xfrm>
          <a:off x="1944370" y="5013960"/>
          <a:ext cx="876844" cy="454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4" imgW="342720" imgH="177480" progId="Equation.BREE4">
                  <p:embed/>
                </p:oleObj>
              </mc:Choice>
              <mc:Fallback>
                <p:oleObj name="Equation" r:id="rId4" imgW="342720" imgH="177480" progId="Equation.BREE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370" y="5013960"/>
                        <a:ext cx="876844" cy="454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7445822" y="26234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YES</a:t>
            </a:r>
          </a:p>
        </p:txBody>
      </p:sp>
      <p:grpSp>
        <p:nvGrpSpPr>
          <p:cNvPr id="115" name="Group 114"/>
          <p:cNvGrpSpPr/>
          <p:nvPr/>
        </p:nvGrpSpPr>
        <p:grpSpPr>
          <a:xfrm>
            <a:off x="861060" y="1737360"/>
            <a:ext cx="3063240" cy="3642360"/>
            <a:chOff x="861060" y="1737360"/>
            <a:chExt cx="3063240" cy="3642360"/>
          </a:xfrm>
        </p:grpSpPr>
        <p:sp>
          <p:nvSpPr>
            <p:cNvPr id="104" name="Right Arrow 103"/>
            <p:cNvSpPr/>
            <p:nvPr/>
          </p:nvSpPr>
          <p:spPr>
            <a:xfrm rot="16200000">
              <a:off x="861060" y="1737360"/>
              <a:ext cx="1219200" cy="12192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00B0F0">
                <a:alpha val="78000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4" name="Right Arrow 113"/>
            <p:cNvSpPr/>
            <p:nvPr/>
          </p:nvSpPr>
          <p:spPr>
            <a:xfrm rot="5400000">
              <a:off x="2705100" y="4160520"/>
              <a:ext cx="1219200" cy="1219200"/>
            </a:xfrm>
            <a:prstGeom prst="rightArrow">
              <a:avLst>
                <a:gd name="adj1" fmla="val 50000"/>
                <a:gd name="adj2" fmla="val 50000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8363646" y="3187335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119" name="Right Arrow 118"/>
          <p:cNvSpPr/>
          <p:nvPr/>
        </p:nvSpPr>
        <p:spPr>
          <a:xfrm rot="5400000">
            <a:off x="6682740" y="6050280"/>
            <a:ext cx="1219200" cy="121920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0" name="Right Arrow 119"/>
          <p:cNvSpPr/>
          <p:nvPr/>
        </p:nvSpPr>
        <p:spPr>
          <a:xfrm rot="16200000">
            <a:off x="861060" y="1737360"/>
            <a:ext cx="1219200" cy="121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B0F0">
              <a:alpha val="78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1" name="TextBox 120"/>
          <p:cNvSpPr txBox="1"/>
          <p:nvPr/>
        </p:nvSpPr>
        <p:spPr>
          <a:xfrm>
            <a:off x="8043606" y="373597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CA" dirty="0" smtClean="0">
                <a:solidFill>
                  <a:srgbClr val="FF0000"/>
                </a:solidFill>
              </a:rPr>
              <a:t>YES</a:t>
            </a:r>
          </a:p>
        </p:txBody>
      </p:sp>
      <p:sp>
        <p:nvSpPr>
          <p:cNvPr id="122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78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7 L 0.20174 3.7037E-7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7" grpId="0"/>
      <p:bldP spid="108" grpId="0"/>
      <p:bldP spid="113" grpId="0"/>
      <p:bldP spid="116" grpId="0"/>
      <p:bldP spid="120" grpId="0" animBg="1"/>
      <p:bldP spid="120" grpId="1" animBg="1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P373 # 6 – 9, 11 – 13, 15</a:t>
            </a:r>
            <a:endParaRPr lang="en-CA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03800" y="6613525"/>
            <a:ext cx="4059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3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293e2bb4677824be5f5293155ded7d9c0cba9c4"/>
  <p:tag name="ISPRING_SCORM_PASSING_SCORE" val="100.0000000000"/>
  <p:tag name="GENSWF_OUTPUT_FILE_NAME" val="m9pch77"/>
  <p:tag name="ISPRING_RESOURCE_PATHS_HASH_2" val="f531df25915b631dac013d1749447f59e4f6d55"/>
  <p:tag name="ISPRING_ULTRA_SCORM_COURSE_ID" val="168C0F84-8761-4BE0-BDDB-A63528FE6886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7.7 Identifying Types of Symmetry on the Cartesian Plane"/>
  <p:tag name="ISPRING_RESOURCE_PATHS_HASH_PRESENTER" val="e3341398d03f52ee425ab4f7e8fdb4bbae5132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1520</TotalTime>
  <Words>411</Words>
  <Application>Microsoft Office PowerPoint</Application>
  <PresentationFormat>On-screen Show (4:3)</PresentationFormat>
  <Paragraphs>153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Century Schoolbook</vt:lpstr>
      <vt:lpstr>Courier New</vt:lpstr>
      <vt:lpstr>Times New Roman</vt:lpstr>
      <vt:lpstr>Wingdings</vt:lpstr>
      <vt:lpstr>Wingdings 2</vt:lpstr>
      <vt:lpstr>Oriel</vt:lpstr>
      <vt:lpstr>Equation</vt:lpstr>
      <vt:lpstr>Section 7.7 Identifying Types of Symmetry on the Cartesian Plane</vt:lpstr>
      <vt:lpstr>Types of Symmetry on a Cartesian Plane</vt:lpstr>
      <vt:lpstr>Ex: What type of symmetry is required to transform the blue object to the red image? </vt:lpstr>
      <vt:lpstr>Ex: Which of the following transformation will change the object (blue) to the image (red)</vt:lpstr>
      <vt:lpstr>Indicate the type of symmetry for the following transformation:</vt:lpstr>
      <vt:lpstr>Homework: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7.7 Identifying Types of Symmetry on the Cartesian Plane</dc:title>
  <dc:creator>Danny Young</dc:creator>
  <cp:lastModifiedBy>Danny Young</cp:lastModifiedBy>
  <cp:revision>77</cp:revision>
  <dcterms:created xsi:type="dcterms:W3CDTF">2012-02-17T06:15:32Z</dcterms:created>
  <dcterms:modified xsi:type="dcterms:W3CDTF">2015-03-14T17:33:35Z</dcterms:modified>
</cp:coreProperties>
</file>